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472A"/>
    <a:srgbClr val="C25E5E"/>
    <a:srgbClr val="DA4654"/>
    <a:srgbClr val="E179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3" autoAdjust="0"/>
    <p:restoredTop sz="94660"/>
  </p:normalViewPr>
  <p:slideViewPr>
    <p:cSldViewPr snapToGrid="0">
      <p:cViewPr>
        <p:scale>
          <a:sx n="91" d="100"/>
          <a:sy n="91" d="100"/>
        </p:scale>
        <p:origin x="-403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7682BF-3036-4562-8CD3-14AA535227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B2D5982-9EA8-4E68-8D40-01C733694A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A8ADA6A-E1B2-4EE0-A318-D3527F61C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E8A98-3874-489E-91D2-EC801D6F2404}" type="datetimeFigureOut">
              <a:rPr lang="en-GB" smtClean="0"/>
              <a:t>06/06/2021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BA71D58-F3C9-4BD5-9935-C56372C3B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219C693-A1C2-4F47-B60E-D21A48F2A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0611-0CAB-4501-A9B7-843DD3D521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625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FDE636D-371A-40F0-AF45-1E9BC8DCC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7EF991E-2049-4C27-88F9-C701E2E3DF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BBE7B0E-1C03-48AB-8FDD-4CDC0EA44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E8A98-3874-489E-91D2-EC801D6F2404}" type="datetimeFigureOut">
              <a:rPr lang="en-GB" smtClean="0"/>
              <a:t>06/06/2021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301C2B2-DAB6-475B-AB71-3710CFE01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59D355D-3686-4EE0-B1F3-23B54CE3A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0611-0CAB-4501-A9B7-843DD3D521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54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AC3F8B61-47DD-493A-9229-C7EEDC4548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50F0082-2814-4591-B16C-421E9E962B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7CFBDF9-1FC4-4399-A3F7-494AD1E68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E8A98-3874-489E-91D2-EC801D6F2404}" type="datetimeFigureOut">
              <a:rPr lang="en-GB" smtClean="0"/>
              <a:t>06/06/2021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6AB16BB-830E-4D87-85C6-187BD9A69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66E43EC-D26A-44F6-AA38-C301AB944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0611-0CAB-4501-A9B7-843DD3D521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734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14A5800-9D93-48DC-A2AF-9DA189EBD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6333E81-60DA-4E05-B1CE-0D749F11C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8057566-AF7B-428B-A3C0-01E243A85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E8A98-3874-489E-91D2-EC801D6F2404}" type="datetimeFigureOut">
              <a:rPr lang="en-GB" smtClean="0"/>
              <a:t>06/06/2021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75F48BF-AFF6-4552-8F71-695E9A18F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9967607-FEB2-4351-B9B4-AE0073D2B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0611-0CAB-4501-A9B7-843DD3D521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593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142CE53-925F-4359-B5AE-F5798203B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9A6BB20-1A1D-4442-98B3-0267D9DC1A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87D0B6F-17E9-466B-8649-D4916593A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E8A98-3874-489E-91D2-EC801D6F2404}" type="datetimeFigureOut">
              <a:rPr lang="en-GB" smtClean="0"/>
              <a:t>06/06/2021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4CD20F7-4DB3-41F9-82DB-A5E970EB0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E3D58A2-E0E6-4051-9566-B016C7161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0611-0CAB-4501-A9B7-843DD3D521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952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3E762D0-0905-47C2-BE8B-06E9FFB52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A9B5064-4925-4D0D-97DD-D4320A5156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7425AE8-F223-4A95-B374-AD40E96C22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4D005C4-FA8F-4343-8D41-530C49971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E8A98-3874-489E-91D2-EC801D6F2404}" type="datetimeFigureOut">
              <a:rPr lang="en-GB" smtClean="0"/>
              <a:t>06/06/2021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81B1359-A8D3-4BDA-8402-AFE2F272E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CADC3DF-6507-4CE7-8D80-48B917B60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0611-0CAB-4501-A9B7-843DD3D521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112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54D188A-7D8F-4020-8025-4799AF765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5A971B5-87E9-4F25-8AD3-B4DDA74C8E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1FE39B0-70A3-4E2F-B04F-A9AA8DE135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793C978C-5BE3-48C2-A4A0-BE18E87046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1666FB6-F13C-4475-A6F5-F4A691ACCC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4939554E-90D6-4C38-8BDE-83700FE1A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E8A98-3874-489E-91D2-EC801D6F2404}" type="datetimeFigureOut">
              <a:rPr lang="en-GB" smtClean="0"/>
              <a:t>06/06/2021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EBE9FE5D-7D07-4609-A2D2-212E8A979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BB558D4C-FABA-4B3B-9BF9-33175A83B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0611-0CAB-4501-A9B7-843DD3D521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6906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9CAE22E-12A0-4758-A32D-CDBBDECEF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F38D10FE-D906-44B5-B45D-9CC31172C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E8A98-3874-489E-91D2-EC801D6F2404}" type="datetimeFigureOut">
              <a:rPr lang="en-GB" smtClean="0"/>
              <a:t>06/06/2021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EEEB7EBF-12A5-4263-86B5-D8EE9FF4F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6235ABA-3F90-4221-B293-1DA44211B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0611-0CAB-4501-A9B7-843DD3D521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9063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73F7B81A-0AE3-4A73-BFC9-AFC49A2FD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E8A98-3874-489E-91D2-EC801D6F2404}" type="datetimeFigureOut">
              <a:rPr lang="en-GB" smtClean="0"/>
              <a:t>06/06/2021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F704A72-A236-462D-9C4A-1D4C6F560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FFFB243-EF5D-4D26-AC5A-DDDFDC4D9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0611-0CAB-4501-A9B7-843DD3D521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919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3F17081-2A09-4E7C-AA9F-2318481D3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D7BE3CF-2124-4914-A54E-BBDBDBB52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1A5D827-1CD6-4E89-B322-4617DF2C02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DC3DB92-37E5-4C9A-9D82-4E274B929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E8A98-3874-489E-91D2-EC801D6F2404}" type="datetimeFigureOut">
              <a:rPr lang="en-GB" smtClean="0"/>
              <a:t>06/06/2021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00C8EE4-147B-40F2-B053-93ABD58F1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3A19AEC-5A4A-4814-BC98-2A005B614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0611-0CAB-4501-A9B7-843DD3D521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802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D35A6AD-D0BA-4019-B3C6-124291259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E1595870-B8A1-48FD-B0EC-D555641BD9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7B0AD17-DD46-49A8-9DDA-099F3DB879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1D7EB9E-BA83-4A54-9ADA-8CF6086E6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E8A98-3874-489E-91D2-EC801D6F2404}" type="datetimeFigureOut">
              <a:rPr lang="en-GB" smtClean="0"/>
              <a:t>06/06/2021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9F9F14B-0EAB-44FB-8BAF-C5B685DEE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958C86B-0923-4A9C-9319-44D6C7F7C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0611-0CAB-4501-A9B7-843DD3D521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124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F4DFA6B6-FC08-4F7E-B8FF-148268D18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3F2C5BE-5CF5-49A5-9756-8D09C3D2E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66CFEBA-390B-415D-81C5-F54540EE3D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E8A98-3874-489E-91D2-EC801D6F2404}" type="datetimeFigureOut">
              <a:rPr lang="en-GB" smtClean="0"/>
              <a:t>06/06/2021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44004E3-32FE-45D0-8B84-7B68CEC2D1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4A724EA-194D-49BD-AC88-68C81C2E45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10611-0CAB-4501-A9B7-843DD3D521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275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CF7C4EB-3FD0-4B9C-B0D2-C9E11F19AC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1293" y="820542"/>
            <a:ext cx="11749413" cy="494731"/>
          </a:xfrm>
        </p:spPr>
        <p:txBody>
          <a:bodyPr>
            <a:noAutofit/>
          </a:bodyPr>
          <a:lstStyle/>
          <a:p>
            <a:r>
              <a:rPr lang="el-GR" sz="2000" b="1" dirty="0">
                <a:latin typeface="+mn-lt"/>
              </a:rPr>
              <a:t>ΤΙΤΛΟΣ ΤΗΣ ΕΡΓΑΣΙΑΣ ΜΕ ΚΕΦΑΛΑΙΑ ΓΡΑΜΜΑΤΑ ΚΑΙ ΓΡΑΜΜΑΤΟΣΕΙΡΑ </a:t>
            </a:r>
            <a:r>
              <a:rPr lang="en-US" sz="2000" b="1" dirty="0">
                <a:latin typeface="+mn-lt"/>
              </a:rPr>
              <a:t>CALIBRI, </a:t>
            </a:r>
            <a:r>
              <a:rPr lang="el-GR" sz="2000" b="1" dirty="0">
                <a:latin typeface="+mn-lt"/>
              </a:rPr>
              <a:t>ΜΕΓΕΘΟΥΣ 20 </a:t>
            </a:r>
            <a:r>
              <a:rPr lang="en-US" sz="2000" b="1" dirty="0">
                <a:latin typeface="+mn-lt"/>
              </a:rPr>
              <a:t>PT, </a:t>
            </a:r>
            <a:r>
              <a:rPr lang="el-GR" sz="2000" b="1" dirty="0">
                <a:latin typeface="+mn-lt"/>
              </a:rPr>
              <a:t>ΕΝΤΟΝΗ</a:t>
            </a:r>
            <a:endParaRPr lang="en-GB" sz="2000" b="1" dirty="0"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CE6815C-C7FD-44EB-9E3A-C7B92E37D5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5226" y="1443910"/>
            <a:ext cx="11619903" cy="1250304"/>
          </a:xfrm>
        </p:spPr>
        <p:txBody>
          <a:bodyPr>
            <a:noAutofit/>
          </a:bodyPr>
          <a:lstStyle/>
          <a:p>
            <a:r>
              <a:rPr lang="el-GR" sz="1600" b="1" dirty="0"/>
              <a:t>ΕΠΩΝΥΜΟ ΚΑΘΕ ΣΥΓΓΡΑΦΕΑ, ΑΚΟΛΟΥΘΟΥΜΕΝΟ ΑΠΟ ΤΟ ΑΡΧΙΚΟ ΤΟΥ ΟΝΟΜΑΤΟΣ ΤΟΥ (ΜΕ ΚΕΦΑΛΑΙΑ ΓΡΑΜΜΑΤΑ), π.χ. ΣΥΓΓΡΑΦΕΑΣ Α., ΣΥΓΓΡΑΦΕΑΣ Β., </a:t>
            </a:r>
            <a:r>
              <a:rPr lang="el-GR" sz="1600" b="1" dirty="0" smtClean="0"/>
              <a:t>ΣΥΓΓΡΑΦΕΑΣ </a:t>
            </a:r>
            <a:r>
              <a:rPr lang="el-GR" sz="1600" b="1" dirty="0"/>
              <a:t>Γ.</a:t>
            </a:r>
            <a:r>
              <a:rPr lang="en-US" sz="1600" b="1" dirty="0"/>
              <a:t> </a:t>
            </a:r>
            <a:r>
              <a:rPr lang="en-US" sz="1600" b="1" dirty="0" smtClean="0"/>
              <a:t>     </a:t>
            </a:r>
            <a:r>
              <a:rPr lang="el-GR" sz="1600" b="1" dirty="0" smtClean="0"/>
              <a:t>Μέγεθος </a:t>
            </a:r>
            <a:r>
              <a:rPr lang="el-GR" sz="1600" b="1" dirty="0"/>
              <a:t>γραμματοσειράς 1</a:t>
            </a:r>
            <a:r>
              <a:rPr lang="en-US" sz="1600" b="1" dirty="0"/>
              <a:t>6</a:t>
            </a:r>
            <a:r>
              <a:rPr lang="el-GR" sz="1600" b="1" dirty="0"/>
              <a:t> </a:t>
            </a:r>
            <a:r>
              <a:rPr lang="en-US" sz="1600" b="1" dirty="0" err="1"/>
              <a:t>pt</a:t>
            </a:r>
            <a:endParaRPr lang="el-GR" sz="1600" b="1" dirty="0"/>
          </a:p>
          <a:p>
            <a:r>
              <a:rPr lang="el-GR" sz="1400" b="1" dirty="0"/>
              <a:t>Εργαστήριο, Σχολή, Πανεπιστήμιο ή Ερευνητικό Κέντρο όπου ανήκει ο κάθε ερευνητής, σύμφωνα με τις οδηγίες προετοιμασίας της περίληψης. Η αντιστοίχιση κάθε ερευνητή και του Εργαστηρίου/Σχολής θα γίνεται με τη χρήση αριθμών (βλέπε υπόδειγμα περίληψης). Μέγεθος γραμματοσειράς 14 </a:t>
            </a:r>
            <a:r>
              <a:rPr lang="en-US" sz="900" b="1" dirty="0" err="1"/>
              <a:t>pt</a:t>
            </a:r>
            <a:endParaRPr lang="el-GR" sz="900" b="1" dirty="0"/>
          </a:p>
          <a:p>
            <a:endParaRPr lang="en-GB" sz="1800" dirty="0"/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="" xmlns:a16="http://schemas.microsoft.com/office/drawing/2014/main" id="{3EEFED2C-5ED1-40A6-9EB8-C2C01A4790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835072" cy="712341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="" xmlns:a16="http://schemas.microsoft.com/office/drawing/2014/main" id="{150E5585-FD95-4D11-835C-8E10B036A18D}"/>
              </a:ext>
            </a:extLst>
          </p:cNvPr>
          <p:cNvSpPr txBox="1">
            <a:spLocks/>
          </p:cNvSpPr>
          <p:nvPr/>
        </p:nvSpPr>
        <p:spPr>
          <a:xfrm>
            <a:off x="377584" y="3103877"/>
            <a:ext cx="11436829" cy="16035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l-GR" sz="1600" dirty="0"/>
              <a:t>Μία έως δύο σύντομες προτάσεις οι οποίες  παρουσιάζουν το θεωρητικό υπόβαθρο της μελέτης, με 1-2 σχετικές βιβλιογραφικές αναφορές με το σύστημα </a:t>
            </a:r>
            <a:r>
              <a:rPr lang="en-US" sz="1600" dirty="0"/>
              <a:t>Vancouver</a:t>
            </a:r>
            <a:r>
              <a:rPr lang="el-GR" sz="1600" dirty="0"/>
              <a:t>, ακριβώς όπως στην περίληψη </a:t>
            </a:r>
            <a:r>
              <a:rPr lang="en-US" sz="1600" dirty="0"/>
              <a:t>(1). </a:t>
            </a:r>
            <a:r>
              <a:rPr lang="el-GR" sz="1600" dirty="0"/>
              <a:t>Η Εισαγωγή καταλήγει στο σκοπό της εργασίας. Γραμματοσειρά </a:t>
            </a:r>
            <a:r>
              <a:rPr lang="en-US" sz="1600" dirty="0"/>
              <a:t>Calibri, </a:t>
            </a:r>
            <a:r>
              <a:rPr lang="el-GR" sz="1600" dirty="0"/>
              <a:t>μεγέθους 16 </a:t>
            </a:r>
            <a:r>
              <a:rPr lang="en-US" sz="1600" dirty="0" err="1"/>
              <a:t>pt</a:t>
            </a:r>
            <a:r>
              <a:rPr lang="en-US" sz="1600" dirty="0"/>
              <a:t>, </a:t>
            </a:r>
            <a:r>
              <a:rPr lang="el-GR" sz="1600" dirty="0"/>
              <a:t>πλήρης στοίχιση.</a:t>
            </a:r>
            <a:endParaRPr lang="en-GB" sz="1600" dirty="0"/>
          </a:p>
        </p:txBody>
      </p:sp>
      <p:sp>
        <p:nvSpPr>
          <p:cNvPr id="7" name="Subtitle 2">
            <a:extLst>
              <a:ext uri="{FF2B5EF4-FFF2-40B4-BE49-F238E27FC236}">
                <a16:creationId xmlns="" xmlns:a16="http://schemas.microsoft.com/office/drawing/2014/main" id="{61591259-C6D6-4EB5-8DAE-8F62BD8BE898}"/>
              </a:ext>
            </a:extLst>
          </p:cNvPr>
          <p:cNvSpPr txBox="1">
            <a:spLocks/>
          </p:cNvSpPr>
          <p:nvPr/>
        </p:nvSpPr>
        <p:spPr>
          <a:xfrm>
            <a:off x="404071" y="5223456"/>
            <a:ext cx="11436829" cy="152574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l-GR" sz="1600" dirty="0"/>
              <a:t>Παρουσιάζονται συνοπτικά οι συμμετέχοντες και η μεθοδολογία μετρήσεων-αξιολόγησης. Στην περίπτωση βιβλιογραφικής εργασίας, παρουσιάζεται συνοπτικά ο τρόπος συλλογής, αξιολόγησης και χρησιμοποίησης των πηγών/πληροφοριών.</a:t>
            </a:r>
            <a:endParaRPr lang="en-GB" sz="1600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28EAB7D1-F540-48E7-B259-DE92D0D60AA3}"/>
              </a:ext>
            </a:extLst>
          </p:cNvPr>
          <p:cNvSpPr txBox="1"/>
          <p:nvPr/>
        </p:nvSpPr>
        <p:spPr>
          <a:xfrm rot="20309980">
            <a:off x="3108577" y="3382850"/>
            <a:ext cx="7281160" cy="92333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l-GR" dirty="0"/>
              <a:t>ΠΡΟΣΟΧΗ! ΑΚΟΛΟΥΘΗΣΤΕ ΠΙΣΤΑ ΤΟ ΥΠΟΔΕΙΓΜΑ</a:t>
            </a:r>
          </a:p>
          <a:p>
            <a:r>
              <a:rPr lang="el-GR" dirty="0"/>
              <a:t>ΤΟ ΜΕΓΕΘΟΣ Ή Ο ΤΥΠΟΣ ΤΗΣ ΓΡΑΜΜΑΤΟΣΕΙΡΑΣ </a:t>
            </a:r>
            <a:r>
              <a:rPr lang="el-GR" b="1" dirty="0"/>
              <a:t>ΔΕΝ ΠΡΕΠΕΙ ΝΑ ΑΛΛΑΧΘΕΙ.</a:t>
            </a:r>
          </a:p>
          <a:p>
            <a:r>
              <a:rPr lang="el-GR" dirty="0"/>
              <a:t>ΠΡΟΣΑΡΜΟΣΤΕ ΤΑ ΚΕΙΜΕΝΑ ΣΤΟ ΠΑΡΟΝ ΥΠΟΔΕΙΓΜΑ</a:t>
            </a:r>
            <a:endParaRPr lang="en-GB" dirty="0"/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C113F9AA-3CD8-425C-90CD-785F1AB46BD2}"/>
              </a:ext>
            </a:extLst>
          </p:cNvPr>
          <p:cNvSpPr txBox="1">
            <a:spLocks/>
          </p:cNvSpPr>
          <p:nvPr/>
        </p:nvSpPr>
        <p:spPr>
          <a:xfrm>
            <a:off x="6191277" y="168964"/>
            <a:ext cx="3263846" cy="33813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1800" b="1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Αναρτημένη </a:t>
            </a:r>
            <a:r>
              <a:rPr lang="el-GR" sz="1800" b="1" dirty="0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Ανακοίνωση Α007</a:t>
            </a:r>
            <a:endParaRPr lang="el-GR" sz="1800" b="1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1C66CFB-4DF0-437A-8BEA-9BBCDC0F1478}"/>
              </a:ext>
            </a:extLst>
          </p:cNvPr>
          <p:cNvSpPr/>
          <p:nvPr/>
        </p:nvSpPr>
        <p:spPr>
          <a:xfrm>
            <a:off x="5442838" y="4822994"/>
            <a:ext cx="13063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/>
              <a:t>ΜΕΘΟΔΟΣ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CCD0E7DA-6F9E-4117-82ED-13DD577CA47A}"/>
              </a:ext>
            </a:extLst>
          </p:cNvPr>
          <p:cNvSpPr/>
          <p:nvPr/>
        </p:nvSpPr>
        <p:spPr>
          <a:xfrm>
            <a:off x="5638992" y="2677930"/>
            <a:ext cx="12025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/>
              <a:t>ΕΙΣΑΓΩΓΗ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="" xmlns:a16="http://schemas.microsoft.com/office/drawing/2014/main" id="{02B41888-AE39-4371-BC73-454C2BD719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0006" y="42836"/>
            <a:ext cx="895123" cy="864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3273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="" xmlns:a16="http://schemas.microsoft.com/office/drawing/2014/main" id="{19CD404E-4664-487C-BECC-E80137A422ED}"/>
              </a:ext>
            </a:extLst>
          </p:cNvPr>
          <p:cNvSpPr txBox="1">
            <a:spLocks/>
          </p:cNvSpPr>
          <p:nvPr/>
        </p:nvSpPr>
        <p:spPr>
          <a:xfrm>
            <a:off x="324987" y="1317151"/>
            <a:ext cx="6369725" cy="280331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l-GR" sz="1600" dirty="0"/>
              <a:t>Παρουσιάζονται τα κύρια αποτελέσματα με μορφή κειμένου, πινάκων (1-2),  ή σχημάτων/γραφημάτων (1-2). </a:t>
            </a:r>
          </a:p>
          <a:p>
            <a:pPr algn="just"/>
            <a:r>
              <a:rPr lang="el-GR" sz="1600" b="1" dirty="0"/>
              <a:t>Πίνακες, Σχήματα και γραφήματα: </a:t>
            </a:r>
            <a:r>
              <a:rPr lang="el-GR" sz="1600" dirty="0"/>
              <a:t>Προσοχή ώστε τα κείμενα και η αριθμοί στους πίνακες και στα γραφήματα να είναι ευανάγνωστα (μέγεθος γραμματοσειράς όχι μικρότερο από 12 </a:t>
            </a:r>
            <a:r>
              <a:rPr lang="en-US" sz="1600" dirty="0" err="1"/>
              <a:t>pt</a:t>
            </a:r>
            <a:r>
              <a:rPr lang="en-US" sz="1600" dirty="0"/>
              <a:t>). </a:t>
            </a:r>
            <a:r>
              <a:rPr lang="el-GR" sz="1600" dirty="0"/>
              <a:t>Τα γραφήματα ή οι πίνακες μπορούν να μπουν δεξιά του πλαισίου των αποτελεσμάτων. Στην περίπτωση που δεν υπάρχουν πίνακες ή γραφήματα, το πλαίσιο των «Αποτελεσμάτων» θα εκτείνεται σε όλο το πλάτος της διαφάνειας.</a:t>
            </a:r>
          </a:p>
          <a:p>
            <a:pPr algn="just"/>
            <a:r>
              <a:rPr lang="el-GR" sz="1600" dirty="0"/>
              <a:t>Στην περίπτωση βιβλιογραφικής εργασίας, η ενότητα «Αποτελέσματα» δεν περιλαμβάνεται, αλλά γράφονται κατευθείαν τα Συμπεράσματα (βλέπε επόμενη ενότητα).</a:t>
            </a:r>
            <a:endParaRPr lang="en-GB" sz="1600" dirty="0"/>
          </a:p>
          <a:p>
            <a:pPr algn="just"/>
            <a:endParaRPr lang="en-GB" sz="1800" dirty="0"/>
          </a:p>
        </p:txBody>
      </p:sp>
      <p:sp>
        <p:nvSpPr>
          <p:cNvPr id="5" name="Subtitle 2">
            <a:extLst>
              <a:ext uri="{FF2B5EF4-FFF2-40B4-BE49-F238E27FC236}">
                <a16:creationId xmlns="" xmlns:a16="http://schemas.microsoft.com/office/drawing/2014/main" id="{4EEBC726-94E7-4F8B-AAD3-FED6B0E748E8}"/>
              </a:ext>
            </a:extLst>
          </p:cNvPr>
          <p:cNvSpPr txBox="1">
            <a:spLocks/>
          </p:cNvSpPr>
          <p:nvPr/>
        </p:nvSpPr>
        <p:spPr>
          <a:xfrm>
            <a:off x="324987" y="6028539"/>
            <a:ext cx="11527490" cy="76263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963" lvl="0" indent="-80963" algn="just">
              <a:spcBef>
                <a:spcPts val="0"/>
              </a:spcBef>
              <a:buFont typeface="+mj-lt"/>
              <a:buAutoNum type="arabicPeriod"/>
            </a:pPr>
            <a:r>
              <a:rPr lang="el-GR" sz="1200" dirty="0"/>
              <a:t> </a:t>
            </a:r>
            <a:r>
              <a:rPr lang="en-GB" sz="1200" dirty="0" err="1"/>
              <a:t>Krustrup</a:t>
            </a:r>
            <a:r>
              <a:rPr lang="en-GB" sz="1200" dirty="0"/>
              <a:t> P, Mohr M, </a:t>
            </a:r>
            <a:r>
              <a:rPr lang="en-GB" sz="1200" dirty="0" err="1"/>
              <a:t>Steensberg</a:t>
            </a:r>
            <a:r>
              <a:rPr lang="en-GB" sz="1200" dirty="0"/>
              <a:t> A, </a:t>
            </a:r>
            <a:r>
              <a:rPr lang="en-GB" sz="1200" dirty="0" err="1"/>
              <a:t>Bencke</a:t>
            </a:r>
            <a:r>
              <a:rPr lang="en-GB" sz="1200" dirty="0"/>
              <a:t> J, </a:t>
            </a:r>
            <a:r>
              <a:rPr lang="en-GB" sz="1200" dirty="0" err="1"/>
              <a:t>Kjaer</a:t>
            </a:r>
            <a:r>
              <a:rPr lang="en-GB" sz="1200" dirty="0"/>
              <a:t> M, </a:t>
            </a:r>
            <a:r>
              <a:rPr lang="en-GB" sz="1200" dirty="0" err="1"/>
              <a:t>Bangsbo</a:t>
            </a:r>
            <a:r>
              <a:rPr lang="en-GB" sz="1200" dirty="0"/>
              <a:t> J. Muscle and blood metabolites during a soccer game: implications for sprint performance. Med Sci Sports </a:t>
            </a:r>
            <a:r>
              <a:rPr lang="en-GB" sz="1200" dirty="0" err="1"/>
              <a:t>Exerc</a:t>
            </a:r>
            <a:r>
              <a:rPr lang="en-GB" sz="1200" dirty="0"/>
              <a:t>. 2006; 38(6): 1165-1174.</a:t>
            </a:r>
            <a:endParaRPr lang="el-GR" sz="1200" dirty="0"/>
          </a:p>
          <a:p>
            <a:pPr marL="80963" lvl="0" indent="-80963" algn="just">
              <a:spcBef>
                <a:spcPts val="0"/>
              </a:spcBef>
              <a:buFont typeface="+mj-lt"/>
              <a:buAutoNum type="arabicPeriod"/>
            </a:pPr>
            <a:r>
              <a:rPr lang="el-GR" sz="1200" dirty="0"/>
              <a:t> Μέγεθος γραμματοσειράς 14 </a:t>
            </a:r>
            <a:r>
              <a:rPr lang="en-US" sz="1200" dirty="0"/>
              <a:t>pt. </a:t>
            </a:r>
            <a:r>
              <a:rPr lang="el-GR" sz="1200" dirty="0"/>
              <a:t>Όχι πάνω από τρεις αναφορές.</a:t>
            </a:r>
            <a:endParaRPr lang="en-GB" sz="1200" dirty="0"/>
          </a:p>
          <a:p>
            <a:pPr marL="80963" lvl="0" indent="-80963" algn="just">
              <a:spcBef>
                <a:spcPts val="0"/>
              </a:spcBef>
              <a:buFont typeface="+mj-lt"/>
              <a:buAutoNum type="arabicPeriod"/>
            </a:pPr>
            <a:r>
              <a:rPr lang="el-GR" sz="1200" dirty="0"/>
              <a:t> Το σύστημα βιβλιογραφικών αναφορών είναι το </a:t>
            </a:r>
            <a:r>
              <a:rPr lang="en-US" sz="1200" dirty="0"/>
              <a:t>Vancouver.</a:t>
            </a:r>
            <a:endParaRPr lang="en-GB" sz="1200" dirty="0"/>
          </a:p>
        </p:txBody>
      </p:sp>
      <p:sp>
        <p:nvSpPr>
          <p:cNvPr id="6" name="Subtitle 2">
            <a:extLst>
              <a:ext uri="{FF2B5EF4-FFF2-40B4-BE49-F238E27FC236}">
                <a16:creationId xmlns="" xmlns:a16="http://schemas.microsoft.com/office/drawing/2014/main" id="{7662F829-3592-42B6-95A8-940D24161112}"/>
              </a:ext>
            </a:extLst>
          </p:cNvPr>
          <p:cNvSpPr txBox="1">
            <a:spLocks/>
          </p:cNvSpPr>
          <p:nvPr/>
        </p:nvSpPr>
        <p:spPr>
          <a:xfrm>
            <a:off x="332255" y="4595540"/>
            <a:ext cx="11527490" cy="107241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1938" indent="-261938" algn="just">
              <a:buFont typeface="Arial" panose="020B0604020202020204" pitchFamily="34" charset="0"/>
              <a:buChar char="•"/>
            </a:pPr>
            <a:r>
              <a:rPr lang="el-GR" sz="1600" dirty="0"/>
              <a:t>Παρουσιάζονται τα κύρια συμπεράσματα σε μορφή </a:t>
            </a:r>
            <a:r>
              <a:rPr lang="en-US" sz="1600" dirty="0"/>
              <a:t>bullet points</a:t>
            </a:r>
            <a:endParaRPr lang="el-GR" sz="1600" dirty="0"/>
          </a:p>
          <a:p>
            <a:pPr marL="261938" indent="-261938" algn="just">
              <a:buFont typeface="Arial" panose="020B0604020202020204" pitchFamily="34" charset="0"/>
              <a:buChar char="•"/>
            </a:pPr>
            <a:r>
              <a:rPr lang="el-GR" sz="1600" dirty="0"/>
              <a:t>Τα συμπεράσματα θα πρέπει να βασίζονται στα δεδομένα που έχουν παρουσιαστεί στα αποτελέσματα</a:t>
            </a:r>
          </a:p>
          <a:p>
            <a:pPr marL="261938" indent="-261938" algn="just">
              <a:buFont typeface="Arial" panose="020B0604020202020204" pitchFamily="34" charset="0"/>
              <a:buChar char="•"/>
            </a:pPr>
            <a:r>
              <a:rPr lang="el-GR" sz="1600" dirty="0"/>
              <a:t>Στην περίπτωση βιβλιογραφικής εργασίας, παρουσιάζονται και συζητούνται συνοπτικά  τα κύρια ευρήματα σε μορφή </a:t>
            </a:r>
            <a:r>
              <a:rPr lang="en-US" sz="1600" dirty="0"/>
              <a:t>bullet points</a:t>
            </a:r>
            <a:endParaRPr lang="en-GB" sz="1600" dirty="0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D109ECB9-0EFC-4C82-A71F-421544D39D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5721" y="1142472"/>
            <a:ext cx="4612023" cy="296353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3DBEB535-EC04-41B3-91A0-A91347490FEE}"/>
              </a:ext>
            </a:extLst>
          </p:cNvPr>
          <p:cNvSpPr/>
          <p:nvPr/>
        </p:nvSpPr>
        <p:spPr>
          <a:xfrm>
            <a:off x="7591891" y="3962187"/>
            <a:ext cx="341811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/>
              <a:t>Σχήμα 1</a:t>
            </a:r>
            <a:r>
              <a:rPr lang="el-GR" sz="1200" dirty="0"/>
              <a:t>. Καρδιακή συχνότητα κατά τη διάρκεια….</a:t>
            </a:r>
            <a:endParaRPr lang="en-GB" sz="1200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C6ABB335-1102-459E-B1F2-7BD13EF53169}"/>
              </a:ext>
            </a:extLst>
          </p:cNvPr>
          <p:cNvSpPr/>
          <p:nvPr/>
        </p:nvSpPr>
        <p:spPr>
          <a:xfrm>
            <a:off x="5113680" y="4247515"/>
            <a:ext cx="19646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/>
              <a:t>ΣΥΜΠΕΡΑΣΜΑΤΑ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C993365B-537B-409D-9BAB-575D4F107B58}"/>
              </a:ext>
            </a:extLst>
          </p:cNvPr>
          <p:cNvSpPr/>
          <p:nvPr/>
        </p:nvSpPr>
        <p:spPr>
          <a:xfrm>
            <a:off x="4552496" y="5679028"/>
            <a:ext cx="32707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/>
              <a:t>ΒΙΒΛΙΟΓΡΑΦΙΚΕΣ ΑΝΑΦΟΡΕΣ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1DD3D6C3-9BB9-43AA-A859-253F7A29F91C}"/>
              </a:ext>
            </a:extLst>
          </p:cNvPr>
          <p:cNvSpPr/>
          <p:nvPr/>
        </p:nvSpPr>
        <p:spPr>
          <a:xfrm>
            <a:off x="2661732" y="813806"/>
            <a:ext cx="19375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/>
              <a:t>ΑΠΟΤΕΛΕΣΜΑΤΑ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7150982B-B015-47D9-8C0E-0DF48D3AE4F4}"/>
              </a:ext>
            </a:extLst>
          </p:cNvPr>
          <p:cNvSpPr txBox="1"/>
          <p:nvPr/>
        </p:nvSpPr>
        <p:spPr>
          <a:xfrm rot="19946344">
            <a:off x="1407638" y="2700771"/>
            <a:ext cx="7281160" cy="92333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l-GR" dirty="0"/>
              <a:t>ΠΡΟΣΟΧΗ! ΑΚΟΛΟΥΘΗΣΤΕ ΠΙΣΤΑ ΤΟ ΥΠΟΔΕΙΓΜΑ</a:t>
            </a:r>
          </a:p>
          <a:p>
            <a:r>
              <a:rPr lang="el-GR" dirty="0"/>
              <a:t>ΤΟ ΜΕΓΕΘΟΣ Ή Ο ΤΥΠΟΣ ΤΗΣ ΓΡΑΜΜΑΤΟΣΕΙΡΑΣ </a:t>
            </a:r>
            <a:r>
              <a:rPr lang="el-GR" b="1" dirty="0"/>
              <a:t>ΔΕΝ ΠΡΕΠΕΙ ΝΑ ΑΛΛΑΧΘΕΙ.</a:t>
            </a:r>
          </a:p>
          <a:p>
            <a:r>
              <a:rPr lang="el-GR" dirty="0"/>
              <a:t>ΠΡΟΣΑΡΜΟΣΤΕ ΤΑ ΚΕΙΜΕΝΑ ΣΤΟ ΠΑΡΟΝ ΥΠΟΔΕΙΓΜΑ</a:t>
            </a:r>
            <a:endParaRPr lang="en-GB" dirty="0"/>
          </a:p>
        </p:txBody>
      </p:sp>
      <p:pic>
        <p:nvPicPr>
          <p:cNvPr id="14" name="Picture 13" descr="Text&#10;&#10;Description automatically generated">
            <a:extLst>
              <a:ext uri="{FF2B5EF4-FFF2-40B4-BE49-F238E27FC236}">
                <a16:creationId xmlns="" xmlns:a16="http://schemas.microsoft.com/office/drawing/2014/main" id="{3EEFED2C-5ED1-40A6-9EB8-C2C01A4790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835072" cy="712341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="" xmlns:a16="http://schemas.microsoft.com/office/drawing/2014/main" id="{C113F9AA-3CD8-425C-90CD-785F1AB46BD2}"/>
              </a:ext>
            </a:extLst>
          </p:cNvPr>
          <p:cNvSpPr txBox="1">
            <a:spLocks/>
          </p:cNvSpPr>
          <p:nvPr/>
        </p:nvSpPr>
        <p:spPr>
          <a:xfrm>
            <a:off x="6191277" y="168964"/>
            <a:ext cx="3263846" cy="33813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1800" b="1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Αναρτημένη </a:t>
            </a:r>
            <a:r>
              <a:rPr lang="el-GR" sz="1800" b="1" dirty="0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Ανακοίνωση 007</a:t>
            </a:r>
            <a:endParaRPr lang="el-GR" sz="1800" b="1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pic>
        <p:nvPicPr>
          <p:cNvPr id="16" name="Picture 2">
            <a:extLst>
              <a:ext uri="{FF2B5EF4-FFF2-40B4-BE49-F238E27FC236}">
                <a16:creationId xmlns="" xmlns:a16="http://schemas.microsoft.com/office/drawing/2014/main" id="{02B41888-AE39-4371-BC73-454C2BD719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0006" y="42836"/>
            <a:ext cx="895123" cy="864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5272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445</Words>
  <Application>Microsoft Office PowerPoint</Application>
  <PresentationFormat>Custom</PresentationFormat>
  <Paragraphs>28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ΤΙΤΛΟΣ ΤΗΣ ΕΡΓΑΣΙΑΣ ΜΕ ΚΕΦΑΛΑΙΑ ΓΡΑΜΜΑΤΑ ΚΑΙ ΓΡΑΜΜΑΤΟΣΕΙΡΑ CALIBRI, ΜΕΓΕΘΟΥΣ 20 PT, ΕΝΤΟΝΗ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ΤΙΤΛΟΣ ΤΗΣ ΕΡΓΑΣΙΑΣ ΜΕ ΚΕΦΑΛΑΙΑ ΓΡΑΜΜΑΤΑ ΚΑΙ ΓΡΑΜΜΑΤΟΣΕΙΡΑ CALIBRI, ΜΕΓΕΘΟΥΣ 20 PT, ΕΝΤΟΝΗ</dc:title>
  <dc:creator>Gregory Bogdanis</dc:creator>
  <cp:lastModifiedBy>Fotini Venetsanou</cp:lastModifiedBy>
  <cp:revision>29</cp:revision>
  <dcterms:created xsi:type="dcterms:W3CDTF">2021-04-23T06:55:11Z</dcterms:created>
  <dcterms:modified xsi:type="dcterms:W3CDTF">2021-06-06T05:57:26Z</dcterms:modified>
</cp:coreProperties>
</file>